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pn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8.jpg" ContentType="image/jpe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3" r:id="rId1"/>
  </p:sldMasterIdLst>
  <p:notesMasterIdLst>
    <p:notesMasterId r:id="rId19"/>
  </p:notesMasterIdLst>
  <p:handoutMasterIdLst>
    <p:handoutMasterId r:id="rId20"/>
  </p:handoutMasterIdLst>
  <p:sldIdLst>
    <p:sldId id="256" r:id="rId2"/>
    <p:sldId id="353" r:id="rId3"/>
    <p:sldId id="339" r:id="rId4"/>
    <p:sldId id="351" r:id="rId5"/>
    <p:sldId id="352" r:id="rId6"/>
    <p:sldId id="349" r:id="rId7"/>
    <p:sldId id="354" r:id="rId8"/>
    <p:sldId id="341" r:id="rId9"/>
    <p:sldId id="342" r:id="rId10"/>
    <p:sldId id="343" r:id="rId11"/>
    <p:sldId id="315" r:id="rId12"/>
    <p:sldId id="344" r:id="rId13"/>
    <p:sldId id="346" r:id="rId14"/>
    <p:sldId id="347" r:id="rId15"/>
    <p:sldId id="350" r:id="rId16"/>
    <p:sldId id="290" r:id="rId17"/>
    <p:sldId id="314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6" d="100"/>
          <a:sy n="106" d="100"/>
        </p:scale>
        <p:origin x="-165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BF5C7E-48AB-2445-8D69-197B15B332AD}" type="datetimeFigureOut">
              <a:rPr lang="en-US" smtClean="0"/>
              <a:t>1/14/17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5C1B6-FFF5-3E42-A25E-A7C20B6BD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8091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D201F9-160E-AA47-960E-70606335BEB2}" type="datetimeFigureOut">
              <a:rPr lang="en-US" smtClean="0"/>
              <a:t>1/14/17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2D878-46A4-8641-987F-D490D544E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742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8266: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32-bit RISC CPU: </a:t>
            </a:r>
            <a:r>
              <a:rPr lang="en-US" dirty="0" err="1" smtClean="0"/>
              <a:t>Tensilica</a:t>
            </a:r>
            <a:r>
              <a:rPr lang="en-US" dirty="0" smtClean="0"/>
              <a:t> </a:t>
            </a:r>
            <a:r>
              <a:rPr lang="en-US" dirty="0" err="1" smtClean="0"/>
              <a:t>Xtensa</a:t>
            </a:r>
            <a:r>
              <a:rPr lang="en-US" dirty="0" smtClean="0"/>
              <a:t> LX106 running at 80 MHz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dirty="0" smtClean="0"/>
              <a:t>64 </a:t>
            </a:r>
            <a:r>
              <a:rPr lang="en-US" dirty="0" err="1" smtClean="0"/>
              <a:t>KiB</a:t>
            </a:r>
            <a:r>
              <a:rPr lang="en-US" dirty="0" smtClean="0"/>
              <a:t> of instruction RAM, 96 </a:t>
            </a:r>
            <a:r>
              <a:rPr lang="en-US" dirty="0" err="1" smtClean="0"/>
              <a:t>KiB</a:t>
            </a:r>
            <a:r>
              <a:rPr lang="en-US" dirty="0" smtClean="0"/>
              <a:t> of data RAM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dirty="0" smtClean="0"/>
              <a:t>Power: 15 mA if modem off, 50 </a:t>
            </a:r>
            <a:r>
              <a:rPr lang="mr-IN" dirty="0" smtClean="0"/>
              <a:t>–</a:t>
            </a:r>
            <a:r>
              <a:rPr lang="en-US" dirty="0" smtClean="0"/>
              <a:t> 170 mA when transmitting (http://</a:t>
            </a:r>
            <a:r>
              <a:rPr lang="en-US" dirty="0" err="1" smtClean="0"/>
              <a:t>bbs.espressif.com</a:t>
            </a:r>
            <a:r>
              <a:rPr lang="en-US" dirty="0" smtClean="0"/>
              <a:t>/</a:t>
            </a:r>
            <a:r>
              <a:rPr lang="en-US" dirty="0" err="1" smtClean="0"/>
              <a:t>viewtopic.php?t</a:t>
            </a:r>
            <a:r>
              <a:rPr lang="en-US" dirty="0" smtClean="0"/>
              <a:t>=133)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2D878-46A4-8641-987F-D490D544EF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66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© 2016 Jeff Fischer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7543-9AAE-4E9F-B28C-4FCCFD07D4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5366" y="6613524"/>
            <a:ext cx="408830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smtClean="0"/>
              <a:t>© </a:t>
            </a:r>
            <a:r>
              <a:rPr lang="de-DE" dirty="0" smtClean="0"/>
              <a:t>2017 </a:t>
            </a:r>
            <a:r>
              <a:rPr lang="de-DE" dirty="0" smtClean="0"/>
              <a:t>Jeff Fischer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6003926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599"/>
            <a:ext cx="5562600" cy="6003927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199"/>
            <a:ext cx="8153400" cy="49975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5366" y="6613524"/>
            <a:ext cx="408830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smtClean="0"/>
              <a:t>© </a:t>
            </a:r>
            <a:r>
              <a:rPr lang="de-DE" dirty="0" smtClean="0"/>
              <a:t>2017 </a:t>
            </a:r>
            <a:r>
              <a:rPr lang="de-DE" dirty="0" smtClean="0"/>
              <a:t>Jeff Fischer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© </a:t>
            </a:r>
            <a:r>
              <a:rPr lang="en-US" dirty="0" smtClean="0"/>
              <a:t>2017 </a:t>
            </a:r>
            <a:r>
              <a:rPr lang="en-US" dirty="0" smtClean="0"/>
              <a:t>Jeff Fischer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502395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502395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5366" y="6613524"/>
            <a:ext cx="408830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smtClean="0"/>
              <a:t>© </a:t>
            </a:r>
            <a:r>
              <a:rPr lang="de-DE" dirty="0" smtClean="0"/>
              <a:t>2017 </a:t>
            </a:r>
            <a:r>
              <a:rPr lang="de-DE" dirty="0" smtClean="0"/>
              <a:t>Jeff Fischer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399"/>
            <a:ext cx="3886200" cy="4175125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4175124"/>
          </a:xfrm>
        </p:spPr>
        <p:txBody>
          <a:bodyPr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7"/>
          </p:nvPr>
        </p:nvSpPr>
        <p:spPr>
          <a:xfrm>
            <a:off x="35366" y="6613524"/>
            <a:ext cx="408830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smtClean="0"/>
              <a:t>© </a:t>
            </a:r>
            <a:r>
              <a:rPr lang="de-DE" dirty="0" smtClean="0"/>
              <a:t>2017 </a:t>
            </a:r>
            <a:r>
              <a:rPr lang="de-DE" dirty="0" smtClean="0"/>
              <a:t>Jeff Fischer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5366" y="6613524"/>
            <a:ext cx="408830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smtClean="0"/>
              <a:t>© </a:t>
            </a:r>
            <a:r>
              <a:rPr lang="de-DE" dirty="0" smtClean="0"/>
              <a:t>2017 </a:t>
            </a:r>
            <a:r>
              <a:rPr lang="de-DE" dirty="0" smtClean="0"/>
              <a:t>Jeff Fischer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© </a:t>
            </a:r>
            <a:r>
              <a:rPr lang="en-US" dirty="0" smtClean="0"/>
              <a:t>2017 </a:t>
            </a:r>
            <a:r>
              <a:rPr lang="en-US" dirty="0" smtClean="0"/>
              <a:t>Jeff Fischer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886C9C-DC18-4195-8FD5-A50AA931D41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599"/>
            <a:ext cx="1600200" cy="4860925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86092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5366" y="6613524"/>
            <a:ext cx="408830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smtClean="0"/>
              <a:t>© </a:t>
            </a:r>
            <a:r>
              <a:rPr lang="de-DE" dirty="0" smtClean="0"/>
              <a:t>2017 </a:t>
            </a:r>
            <a:r>
              <a:rPr lang="de-DE" dirty="0" smtClean="0"/>
              <a:t>Jeff Fischer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dirty="0" smtClean="0"/>
              <a:t>© </a:t>
            </a:r>
            <a:r>
              <a:rPr lang="en-US" dirty="0" smtClean="0"/>
              <a:t>2017 </a:t>
            </a:r>
            <a:r>
              <a:rPr lang="en-US" dirty="0" smtClean="0"/>
              <a:t>Jeff Fischer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199"/>
            <a:ext cx="8153400" cy="5013325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5366" y="6613524"/>
            <a:ext cx="408830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smtClean="0"/>
              <a:t>© </a:t>
            </a:r>
            <a:r>
              <a:rPr lang="de-DE" dirty="0" smtClean="0"/>
              <a:t>2017 </a:t>
            </a:r>
            <a:r>
              <a:rPr lang="de-DE" dirty="0" smtClean="0"/>
              <a:t>Jeff Fischer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jpeg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jpg"/><Relationship Id="rId6" Type="http://schemas.openxmlformats.org/officeDocument/2006/relationships/image" Target="../media/image10.jpeg"/><Relationship Id="rId7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eg"/><Relationship Id="rId3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03200" y="224160"/>
            <a:ext cx="6477000" cy="1828800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MicroPython </a:t>
            </a:r>
            <a:r>
              <a:rPr lang="en-US" dirty="0" err="1" smtClean="0">
                <a:latin typeface="+mn-lt"/>
              </a:rPr>
              <a:t>IoT</a:t>
            </a:r>
            <a:r>
              <a:rPr lang="en-US" dirty="0" smtClean="0">
                <a:latin typeface="+mn-lt"/>
              </a:rPr>
              <a:t/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Hackathon</a:t>
            </a:r>
            <a:endParaRPr lang="en-US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297787"/>
            <a:ext cx="32375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Featuring the ESP8266</a:t>
            </a:r>
            <a:endParaRPr lang="en-US" sz="2600" dirty="0"/>
          </a:p>
        </p:txBody>
      </p:sp>
      <p:sp>
        <p:nvSpPr>
          <p:cNvPr id="7" name="TextBox 6"/>
          <p:cNvSpPr txBox="1"/>
          <p:nvPr/>
        </p:nvSpPr>
        <p:spPr>
          <a:xfrm>
            <a:off x="747611" y="3774905"/>
            <a:ext cx="263405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Jeff Fischer</a:t>
            </a:r>
            <a:endParaRPr lang="en-US" dirty="0"/>
          </a:p>
          <a:p>
            <a:r>
              <a:rPr lang="en-US" dirty="0" smtClean="0"/>
              <a:t>Data-Ken Research</a:t>
            </a:r>
          </a:p>
          <a:p>
            <a:r>
              <a:rPr lang="en-US" dirty="0" err="1" smtClean="0"/>
              <a:t>jeff@data-ken.org</a:t>
            </a:r>
            <a:endParaRPr lang="en-US" dirty="0" smtClean="0"/>
          </a:p>
          <a:p>
            <a:r>
              <a:rPr lang="en-US" dirty="0" smtClean="0"/>
              <a:t>https://data-</a:t>
            </a:r>
            <a:r>
              <a:rPr lang="en-US" dirty="0" err="1" smtClean="0"/>
              <a:t>ken.org</a:t>
            </a:r>
            <a:endParaRPr lang="en-US" dirty="0" smtClean="0"/>
          </a:p>
          <a:p>
            <a:r>
              <a:rPr lang="en-US" dirty="0" smtClean="0"/>
              <a:t>Sunnyvale, California, USA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162300" y="6216134"/>
            <a:ext cx="1639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January </a:t>
            </a:r>
            <a:r>
              <a:rPr lang="en-US" sz="2000" dirty="0" smtClean="0"/>
              <a:t>2017</a:t>
            </a:r>
            <a:endParaRPr lang="en-US" sz="2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730" y="487087"/>
            <a:ext cx="2345055" cy="678322"/>
          </a:xfrm>
          <a:prstGeom prst="rect">
            <a:avLst/>
          </a:prstGeom>
        </p:spPr>
      </p:pic>
      <p:pic>
        <p:nvPicPr>
          <p:cNvPr id="15" name="Picture 14" descr="IMG_2465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1137" y="1651923"/>
            <a:ext cx="2386648" cy="1583676"/>
          </a:xfrm>
          <a:prstGeom prst="rect">
            <a:avLst/>
          </a:prstGeom>
        </p:spPr>
      </p:pic>
      <p:pic>
        <p:nvPicPr>
          <p:cNvPr id="9" name="Picture 8" descr="backroom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5662" y="3774905"/>
            <a:ext cx="2772340" cy="177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08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Breadboards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© </a:t>
            </a:r>
            <a:r>
              <a:rPr lang="de-DE" dirty="0" smtClean="0"/>
              <a:t>2017 </a:t>
            </a:r>
            <a:r>
              <a:rPr lang="de-DE" dirty="0" smtClean="0"/>
              <a:t>Jeff Fischer</a:t>
            </a:r>
            <a:endParaRPr lang="en-US" dirty="0"/>
          </a:p>
        </p:txBody>
      </p:sp>
      <p:pic>
        <p:nvPicPr>
          <p:cNvPr id="5" name="Picture 4" descr="FullSizeRender (3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6" y="2435261"/>
            <a:ext cx="4255728" cy="30204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33801" y="2435261"/>
            <a:ext cx="4255728" cy="30204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4837378" y="5283775"/>
            <a:ext cx="3886846" cy="0"/>
          </a:xfrm>
          <a:prstGeom prst="line">
            <a:avLst/>
          </a:prstGeom>
          <a:ln w="31750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837378" y="4951425"/>
            <a:ext cx="3886846" cy="0"/>
          </a:xfrm>
          <a:prstGeom prst="line">
            <a:avLst/>
          </a:prstGeom>
          <a:ln w="317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837378" y="2934865"/>
            <a:ext cx="3886846" cy="0"/>
          </a:xfrm>
          <a:prstGeom prst="line">
            <a:avLst/>
          </a:prstGeom>
          <a:ln w="31750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837378" y="2602515"/>
            <a:ext cx="3886846" cy="0"/>
          </a:xfrm>
          <a:prstGeom prst="line">
            <a:avLst/>
          </a:prstGeom>
          <a:ln w="317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4669874" y="2922450"/>
            <a:ext cx="326181" cy="1803270"/>
            <a:chOff x="4669874" y="2905780"/>
            <a:chExt cx="326181" cy="180327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837378" y="3102400"/>
              <a:ext cx="0" cy="65926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834673" y="4049790"/>
              <a:ext cx="0" cy="65926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669874" y="2905780"/>
              <a:ext cx="3261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30</a:t>
              </a:r>
              <a:endParaRPr lang="en-US" sz="10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849648" y="2922450"/>
            <a:ext cx="326181" cy="1803270"/>
            <a:chOff x="4669874" y="2905780"/>
            <a:chExt cx="326181" cy="180327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4837378" y="3102400"/>
              <a:ext cx="0" cy="65926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834673" y="4049790"/>
              <a:ext cx="0" cy="65926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69874" y="2905780"/>
              <a:ext cx="3261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29</a:t>
              </a:r>
              <a:endParaRPr lang="en-US" sz="10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257045" y="2922450"/>
            <a:ext cx="290802" cy="1803270"/>
            <a:chOff x="4669874" y="2905780"/>
            <a:chExt cx="290802" cy="1803270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4837378" y="3102400"/>
              <a:ext cx="0" cy="65926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834673" y="4049790"/>
              <a:ext cx="0" cy="65926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69874" y="2905780"/>
              <a:ext cx="2908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 </a:t>
              </a:r>
              <a:r>
                <a:rPr lang="en-US" sz="1000" dirty="0" smtClean="0"/>
                <a:t>2</a:t>
              </a:r>
              <a:endParaRPr lang="en-US" sz="1000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436819" y="2922450"/>
            <a:ext cx="290802" cy="1803270"/>
            <a:chOff x="4669874" y="2905780"/>
            <a:chExt cx="290802" cy="1803270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4837378" y="3102400"/>
              <a:ext cx="0" cy="65926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4834673" y="4049790"/>
              <a:ext cx="0" cy="65926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4669874" y="2905780"/>
              <a:ext cx="2908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 1</a:t>
              </a:r>
              <a:endParaRPr lang="en-US" sz="1000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5550145" y="3491735"/>
            <a:ext cx="6499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. . .</a:t>
            </a:r>
            <a:endParaRPr lang="en-US" sz="3000" dirty="0"/>
          </a:p>
        </p:txBody>
      </p:sp>
      <p:sp>
        <p:nvSpPr>
          <p:cNvPr id="45" name="TextBox 44"/>
          <p:cNvSpPr txBox="1"/>
          <p:nvPr/>
        </p:nvSpPr>
        <p:spPr>
          <a:xfrm>
            <a:off x="106636" y="1958390"/>
            <a:ext cx="69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6760596" y="1958390"/>
            <a:ext cx="2128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Electrical Connections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3749199" y="5764062"/>
            <a:ext cx="1246856" cy="338554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Use for GND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H="1" flipV="1">
            <a:off x="3257232" y="5283775"/>
            <a:ext cx="627685" cy="4802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4834673" y="5283775"/>
            <a:ext cx="341156" cy="4802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6932717" y="2914290"/>
            <a:ext cx="1382492" cy="1803270"/>
            <a:chOff x="6806695" y="2923985"/>
            <a:chExt cx="1382492" cy="1803270"/>
          </a:xfrm>
        </p:grpSpPr>
        <p:grpSp>
          <p:nvGrpSpPr>
            <p:cNvPr id="74" name="Group 73"/>
            <p:cNvGrpSpPr/>
            <p:nvPr/>
          </p:nvGrpSpPr>
          <p:grpSpPr>
            <a:xfrm>
              <a:off x="7920239" y="2923985"/>
              <a:ext cx="184666" cy="1803270"/>
              <a:chOff x="4669874" y="2905780"/>
              <a:chExt cx="184666" cy="1803270"/>
            </a:xfrm>
          </p:grpSpPr>
          <p:cxnSp>
            <p:nvCxnSpPr>
              <p:cNvPr id="75" name="Straight Connector 74"/>
              <p:cNvCxnSpPr/>
              <p:nvPr/>
            </p:nvCxnSpPr>
            <p:spPr>
              <a:xfrm>
                <a:off x="4837378" y="3102400"/>
                <a:ext cx="0" cy="6592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4834673" y="4049790"/>
                <a:ext cx="0" cy="6592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/>
              <p:cNvSpPr txBox="1"/>
              <p:nvPr/>
            </p:nvSpPr>
            <p:spPr>
              <a:xfrm>
                <a:off x="4669874" y="2905780"/>
                <a:ext cx="18466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 </a:t>
                </a:r>
              </a:p>
            </p:txBody>
          </p:sp>
        </p:grpSp>
        <p:sp>
          <p:nvSpPr>
            <p:cNvPr id="53" name="Rectangle 52"/>
            <p:cNvSpPr/>
            <p:nvPr/>
          </p:nvSpPr>
          <p:spPr>
            <a:xfrm>
              <a:off x="6806695" y="3511125"/>
              <a:ext cx="1382492" cy="71589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Board</a:t>
              </a:r>
              <a:endParaRPr lang="en-US" dirty="0"/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6884981" y="3568526"/>
              <a:ext cx="107136" cy="605552"/>
              <a:chOff x="6884981" y="3565039"/>
              <a:chExt cx="107136" cy="605552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6884981" y="3565039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6884981" y="4078874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8033014" y="3568526"/>
              <a:ext cx="107136" cy="605552"/>
              <a:chOff x="6884981" y="3565039"/>
              <a:chExt cx="107136" cy="605552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6884981" y="3565039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6884981" y="4078874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7803409" y="3568526"/>
              <a:ext cx="107136" cy="605552"/>
              <a:chOff x="6884981" y="3565039"/>
              <a:chExt cx="107136" cy="605552"/>
            </a:xfrm>
          </p:grpSpPr>
          <p:sp>
            <p:nvSpPr>
              <p:cNvPr id="62" name="Oval 61"/>
              <p:cNvSpPr/>
              <p:nvPr/>
            </p:nvSpPr>
            <p:spPr>
              <a:xfrm>
                <a:off x="6884981" y="3565039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6884981" y="4078874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7573802" y="3568526"/>
              <a:ext cx="107136" cy="605552"/>
              <a:chOff x="6884981" y="3565039"/>
              <a:chExt cx="107136" cy="605552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6884981" y="3565039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6884981" y="4078874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7344195" y="3568526"/>
              <a:ext cx="107136" cy="605552"/>
              <a:chOff x="6884981" y="3565039"/>
              <a:chExt cx="107136" cy="605552"/>
            </a:xfrm>
          </p:grpSpPr>
          <p:sp>
            <p:nvSpPr>
              <p:cNvPr id="68" name="Oval 67"/>
              <p:cNvSpPr/>
              <p:nvPr/>
            </p:nvSpPr>
            <p:spPr>
              <a:xfrm>
                <a:off x="6884981" y="3565039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6884981" y="4078874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7114588" y="3568526"/>
              <a:ext cx="107136" cy="605552"/>
              <a:chOff x="6884981" y="3565039"/>
              <a:chExt cx="107136" cy="605552"/>
            </a:xfrm>
          </p:grpSpPr>
          <p:sp>
            <p:nvSpPr>
              <p:cNvPr id="71" name="Oval 70"/>
              <p:cNvSpPr/>
              <p:nvPr/>
            </p:nvSpPr>
            <p:spPr>
              <a:xfrm>
                <a:off x="6884981" y="3565039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6884981" y="4078874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3" name="TextBox 72"/>
          <p:cNvSpPr txBox="1"/>
          <p:nvPr/>
        </p:nvSpPr>
        <p:spPr>
          <a:xfrm>
            <a:off x="3702167" y="1789113"/>
            <a:ext cx="1320394" cy="338554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Use for Power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79" name="Straight Connector 78"/>
          <p:cNvCxnSpPr/>
          <p:nvPr/>
        </p:nvCxnSpPr>
        <p:spPr>
          <a:xfrm flipV="1">
            <a:off x="3531589" y="2122228"/>
            <a:ext cx="341156" cy="4802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 flipV="1">
            <a:off x="4785359" y="2127669"/>
            <a:ext cx="390470" cy="4027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6278474" y="5608735"/>
            <a:ext cx="2036735" cy="338554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Use for pin connections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 flipV="1">
            <a:off x="7529246" y="4546955"/>
            <a:ext cx="629790" cy="10617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8636244" y="2973593"/>
            <a:ext cx="25542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a</a:t>
            </a:r>
          </a:p>
          <a:p>
            <a:r>
              <a:rPr lang="en-US" sz="1000" dirty="0" smtClean="0"/>
              <a:t>b</a:t>
            </a:r>
          </a:p>
          <a:p>
            <a:r>
              <a:rPr lang="en-US" sz="1000" dirty="0" smtClean="0"/>
              <a:t>c</a:t>
            </a:r>
          </a:p>
          <a:p>
            <a:r>
              <a:rPr lang="en-US" sz="1000" dirty="0" smtClean="0"/>
              <a:t>d</a:t>
            </a:r>
          </a:p>
          <a:p>
            <a:r>
              <a:rPr lang="en-US" sz="1000" dirty="0" smtClean="0"/>
              <a:t>e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8634526" y="3942210"/>
            <a:ext cx="2682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</a:t>
            </a:r>
          </a:p>
          <a:p>
            <a:r>
              <a:rPr lang="en-US" sz="1000" dirty="0" smtClean="0"/>
              <a:t>g</a:t>
            </a:r>
          </a:p>
          <a:p>
            <a:r>
              <a:rPr lang="en-US" sz="1000" dirty="0" smtClean="0"/>
              <a:t>h</a:t>
            </a:r>
          </a:p>
          <a:p>
            <a:r>
              <a:rPr lang="en-US" sz="1000" dirty="0" smtClean="0"/>
              <a:t>i</a:t>
            </a:r>
          </a:p>
          <a:p>
            <a:r>
              <a:rPr lang="en-US" sz="1000" dirty="0">
                <a:latin typeface="Arial"/>
                <a:cs typeface="Arial"/>
              </a:rPr>
              <a:t>j</a:t>
            </a:r>
            <a:endParaRPr lang="en-US" sz="100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3557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2472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7196" y="1641914"/>
            <a:ext cx="7017811" cy="42626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with Adafruit Feather HUZZAH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© </a:t>
            </a:r>
            <a:r>
              <a:rPr lang="de-DE" dirty="0" smtClean="0"/>
              <a:t>2017 </a:t>
            </a:r>
            <a:r>
              <a:rPr lang="de-DE" dirty="0" smtClean="0"/>
              <a:t>Jeff Fischer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19275" y="5536306"/>
            <a:ext cx="979755" cy="1077218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TSL2591</a:t>
            </a:r>
          </a:p>
          <a:p>
            <a:r>
              <a:rPr lang="en-US" sz="1600" dirty="0">
                <a:solidFill>
                  <a:srgbClr val="FF0000"/>
                </a:solidFill>
              </a:rPr>
              <a:t>l</a:t>
            </a:r>
            <a:r>
              <a:rPr lang="en-US" sz="1600" dirty="0" smtClean="0">
                <a:solidFill>
                  <a:srgbClr val="FF0000"/>
                </a:solidFill>
              </a:rPr>
              <a:t>ux sensor</a:t>
            </a:r>
          </a:p>
          <a:p>
            <a:r>
              <a:rPr lang="en-US" sz="1600" dirty="0">
                <a:solidFill>
                  <a:srgbClr val="FF0000"/>
                </a:solidFill>
              </a:rPr>
              <a:t>b</a:t>
            </a:r>
            <a:r>
              <a:rPr lang="en-US" sz="1600" dirty="0" smtClean="0">
                <a:solidFill>
                  <a:srgbClr val="FF0000"/>
                </a:solidFill>
              </a:rPr>
              <a:t>reakout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board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6847" y="3060155"/>
            <a:ext cx="1292842" cy="1077218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Lithium </a:t>
            </a:r>
            <a:r>
              <a:rPr lang="en-US" sz="1600" dirty="0" smtClean="0">
                <a:solidFill>
                  <a:srgbClr val="FF0000"/>
                </a:solidFill>
              </a:rPr>
              <a:t>Ion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Polymer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Battery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3.7v 350mAh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66474" y="3260209"/>
            <a:ext cx="1177526" cy="584776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MicroUSB to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USB cable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16735" y="1933754"/>
            <a:ext cx="1844876" cy="338554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½ Size breadboard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61611" y="5388736"/>
            <a:ext cx="2304437" cy="584776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Adafruit Feather HUZZAH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ESP8266 breakout board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 flipV="1">
            <a:off x="6461611" y="4337427"/>
            <a:ext cx="757776" cy="10513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0"/>
          </p:cNvCxnSpPr>
          <p:nvPr/>
        </p:nvCxnSpPr>
        <p:spPr>
          <a:xfrm flipH="1" flipV="1">
            <a:off x="3331494" y="4137373"/>
            <a:ext cx="77659" cy="13989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588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Feather HUZZAH: Wiring Diagram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© </a:t>
            </a:r>
            <a:r>
              <a:rPr lang="de-DE" dirty="0" smtClean="0"/>
              <a:t>2017 </a:t>
            </a:r>
            <a:r>
              <a:rPr lang="de-DE" dirty="0" smtClean="0"/>
              <a:t>Jeff Fischer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0776" y="3061860"/>
            <a:ext cx="2288717" cy="19618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3980213" y="3577841"/>
            <a:ext cx="4771340" cy="2234026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460701" y="3061860"/>
            <a:ext cx="0" cy="51598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504943" y="5670431"/>
            <a:ext cx="48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SDA</a:t>
            </a:r>
            <a:endParaRPr lang="en-US" sz="1400" dirty="0"/>
          </a:p>
        </p:txBody>
      </p:sp>
      <p:sp>
        <p:nvSpPr>
          <p:cNvPr id="53" name="TextBox 52"/>
          <p:cNvSpPr txBox="1"/>
          <p:nvPr/>
        </p:nvSpPr>
        <p:spPr>
          <a:xfrm>
            <a:off x="3528259" y="6188699"/>
            <a:ext cx="4519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SCL</a:t>
            </a:r>
            <a:endParaRPr lang="en-US" sz="1400" dirty="0"/>
          </a:p>
        </p:txBody>
      </p:sp>
      <p:sp>
        <p:nvSpPr>
          <p:cNvPr id="54" name="TextBox 53"/>
          <p:cNvSpPr txBox="1"/>
          <p:nvPr/>
        </p:nvSpPr>
        <p:spPr>
          <a:xfrm>
            <a:off x="3501116" y="2630921"/>
            <a:ext cx="828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GND Bus</a:t>
            </a:r>
            <a:endParaRPr lang="en-US" sz="1400" dirty="0"/>
          </a:p>
        </p:txBody>
      </p:sp>
      <p:sp>
        <p:nvSpPr>
          <p:cNvPr id="55" name="TextBox 54"/>
          <p:cNvSpPr txBox="1"/>
          <p:nvPr/>
        </p:nvSpPr>
        <p:spPr>
          <a:xfrm>
            <a:off x="3510207" y="2194000"/>
            <a:ext cx="669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3V Bus</a:t>
            </a:r>
            <a:endParaRPr lang="en-US" sz="1400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869287" y="2527778"/>
            <a:ext cx="0" cy="12576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36966" y="2501776"/>
            <a:ext cx="77436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61868" y="2527778"/>
            <a:ext cx="0" cy="26772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61868" y="5217429"/>
            <a:ext cx="100856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7396134" y="2926246"/>
            <a:ext cx="0" cy="8591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533400" y="2926246"/>
            <a:ext cx="68627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33400" y="2926246"/>
            <a:ext cx="0" cy="1519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33400" y="4445404"/>
            <a:ext cx="9483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481717" y="4445404"/>
            <a:ext cx="0" cy="2241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7350414" y="3739722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1447574" y="4610232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1182883" y="4669543"/>
            <a:ext cx="0" cy="5478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1139287" y="4638112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7814089" y="3730246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4831116" y="5628354"/>
            <a:ext cx="1" cy="547893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 flipV="1">
            <a:off x="2664601" y="6176246"/>
            <a:ext cx="2166516" cy="1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2664601" y="4701672"/>
            <a:ext cx="0" cy="1474575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2608505" y="4650564"/>
            <a:ext cx="91440" cy="91440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790418" y="5574988"/>
            <a:ext cx="91440" cy="91440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>
            <a:off x="4612689" y="5628354"/>
            <a:ext cx="0" cy="32375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287171" y="5952109"/>
            <a:ext cx="1325518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3287171" y="4445404"/>
            <a:ext cx="0" cy="15067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2608505" y="4445404"/>
            <a:ext cx="67866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2365767" y="4445404"/>
            <a:ext cx="242738" cy="22413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2325120" y="4628636"/>
            <a:ext cx="91440" cy="9144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4569288" y="5577964"/>
            <a:ext cx="91440" cy="9144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7931542" y="2812818"/>
            <a:ext cx="392167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A3</a:t>
            </a:r>
            <a:endParaRPr lang="en-US" sz="1400" dirty="0"/>
          </a:p>
        </p:txBody>
      </p:sp>
      <p:sp>
        <p:nvSpPr>
          <p:cNvPr id="87" name="TextBox 86"/>
          <p:cNvSpPr txBox="1"/>
          <p:nvPr/>
        </p:nvSpPr>
        <p:spPr>
          <a:xfrm>
            <a:off x="413516" y="5270187"/>
            <a:ext cx="392167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A4</a:t>
            </a:r>
            <a:endParaRPr lang="en-US" sz="1400" dirty="0"/>
          </a:p>
        </p:txBody>
      </p:sp>
      <p:sp>
        <p:nvSpPr>
          <p:cNvPr id="88" name="TextBox 87"/>
          <p:cNvSpPr txBox="1"/>
          <p:nvPr/>
        </p:nvSpPr>
        <p:spPr>
          <a:xfrm>
            <a:off x="6947881" y="3119106"/>
            <a:ext cx="392167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A1</a:t>
            </a:r>
            <a:endParaRPr lang="en-US" sz="1400" dirty="0"/>
          </a:p>
        </p:txBody>
      </p:sp>
      <p:sp>
        <p:nvSpPr>
          <p:cNvPr id="89" name="TextBox 88"/>
          <p:cNvSpPr txBox="1"/>
          <p:nvPr/>
        </p:nvSpPr>
        <p:spPr>
          <a:xfrm>
            <a:off x="584692" y="3833340"/>
            <a:ext cx="392167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A2</a:t>
            </a:r>
            <a:endParaRPr lang="en-US" sz="1400" dirty="0"/>
          </a:p>
        </p:txBody>
      </p:sp>
      <p:sp>
        <p:nvSpPr>
          <p:cNvPr id="90" name="TextBox 89"/>
          <p:cNvSpPr txBox="1"/>
          <p:nvPr/>
        </p:nvSpPr>
        <p:spPr>
          <a:xfrm>
            <a:off x="3332175" y="4985404"/>
            <a:ext cx="392167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A5</a:t>
            </a:r>
            <a:endParaRPr lang="en-US" sz="1400" dirty="0"/>
          </a:p>
        </p:txBody>
      </p:sp>
      <p:sp>
        <p:nvSpPr>
          <p:cNvPr id="91" name="TextBox 90"/>
          <p:cNvSpPr txBox="1"/>
          <p:nvPr/>
        </p:nvSpPr>
        <p:spPr>
          <a:xfrm>
            <a:off x="2220476" y="5798220"/>
            <a:ext cx="392167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A6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73029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with NodeMCU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© </a:t>
            </a:r>
            <a:r>
              <a:rPr lang="de-DE" dirty="0" smtClean="0"/>
              <a:t>2017 </a:t>
            </a:r>
            <a:r>
              <a:rPr lang="de-DE" dirty="0" smtClean="0"/>
              <a:t>Jeff Fischer</a:t>
            </a:r>
            <a:endParaRPr lang="en-US" dirty="0"/>
          </a:p>
        </p:txBody>
      </p:sp>
      <p:pic>
        <p:nvPicPr>
          <p:cNvPr id="6" name="Picture 5" descr="nodemcu_photo_nolabels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38" y="1641219"/>
            <a:ext cx="7325175" cy="49045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62461" y="5337072"/>
            <a:ext cx="979755" cy="1077218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TSL2591</a:t>
            </a:r>
          </a:p>
          <a:p>
            <a:r>
              <a:rPr lang="en-US" sz="1600" dirty="0">
                <a:solidFill>
                  <a:srgbClr val="FF0000"/>
                </a:solidFill>
              </a:rPr>
              <a:t>l</a:t>
            </a:r>
            <a:r>
              <a:rPr lang="en-US" sz="1600" dirty="0" smtClean="0">
                <a:solidFill>
                  <a:srgbClr val="FF0000"/>
                </a:solidFill>
              </a:rPr>
              <a:t>ux sensor</a:t>
            </a:r>
          </a:p>
          <a:p>
            <a:r>
              <a:rPr lang="en-US" sz="1600" dirty="0">
                <a:solidFill>
                  <a:srgbClr val="FF0000"/>
                </a:solidFill>
              </a:rPr>
              <a:t>b</a:t>
            </a:r>
            <a:r>
              <a:rPr lang="en-US" sz="1600" dirty="0" smtClean="0">
                <a:solidFill>
                  <a:srgbClr val="FF0000"/>
                </a:solidFill>
              </a:rPr>
              <a:t>reakout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board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67252" y="4455611"/>
            <a:ext cx="1177526" cy="584776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MicroUSB to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USB cable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49803" y="2487398"/>
            <a:ext cx="1485102" cy="83099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NodeMCU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ESP8266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breakout board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6424925" y="3318395"/>
            <a:ext cx="398445" cy="6164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104287" y="4669542"/>
            <a:ext cx="784439" cy="6675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927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NodeMCU: Wiring Diagram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© </a:t>
            </a:r>
            <a:r>
              <a:rPr lang="de-DE" dirty="0" smtClean="0"/>
              <a:t>2017 </a:t>
            </a:r>
            <a:r>
              <a:rPr lang="de-DE" dirty="0" smtClean="0"/>
              <a:t>Jeff Fischer</a:t>
            </a:r>
            <a:endParaRPr lang="en-US" dirty="0"/>
          </a:p>
        </p:txBody>
      </p:sp>
      <p:pic>
        <p:nvPicPr>
          <p:cNvPr id="5" name="Picture 4" descr="nodemcu_orange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3" t="24149" r="12579" b="24830"/>
          <a:stretch/>
        </p:blipFill>
        <p:spPr>
          <a:xfrm>
            <a:off x="4054771" y="3249998"/>
            <a:ext cx="4770483" cy="24779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" y="2700749"/>
            <a:ext cx="2288717" cy="196185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4968110" y="3012049"/>
            <a:ext cx="0" cy="36247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3772775" y="3012049"/>
            <a:ext cx="1195335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772775" y="3012049"/>
            <a:ext cx="0" cy="1333738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2403121" y="4345787"/>
            <a:ext cx="1369654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204687" y="2826629"/>
            <a:ext cx="0" cy="54789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3312074" y="2826629"/>
            <a:ext cx="1892613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12074" y="2826629"/>
            <a:ext cx="0" cy="117049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2091836" y="3997128"/>
            <a:ext cx="435799" cy="34865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527635" y="3997128"/>
            <a:ext cx="784439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36577" y="1992338"/>
            <a:ext cx="570274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5939320" y="1992338"/>
            <a:ext cx="0" cy="13821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36577" y="1992338"/>
            <a:ext cx="0" cy="29013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36577" y="4893680"/>
            <a:ext cx="6972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946306" y="4345787"/>
            <a:ext cx="0" cy="54789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6188348" y="3012049"/>
            <a:ext cx="0" cy="362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6188348" y="3012049"/>
            <a:ext cx="2764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952560" y="3012049"/>
            <a:ext cx="0" cy="3226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1232688" y="6238507"/>
            <a:ext cx="77198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232688" y="4345787"/>
            <a:ext cx="0" cy="1892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5154485" y="3324152"/>
            <a:ext cx="91440" cy="9144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2066637" y="4282956"/>
            <a:ext cx="91440" cy="9144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2355998" y="4273480"/>
            <a:ext cx="91440" cy="91440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4908453" y="3314676"/>
            <a:ext cx="91440" cy="91440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5892082" y="3314676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144090" y="3330104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198055" y="4285932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911682" y="4261028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3453779" y="1684561"/>
            <a:ext cx="669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3V Bus</a:t>
            </a:r>
            <a:endParaRPr lang="en-US" sz="1400" dirty="0"/>
          </a:p>
        </p:txBody>
      </p:sp>
      <p:sp>
        <p:nvSpPr>
          <p:cNvPr id="60" name="TextBox 59"/>
          <p:cNvSpPr txBox="1"/>
          <p:nvPr/>
        </p:nvSpPr>
        <p:spPr>
          <a:xfrm>
            <a:off x="3358276" y="6238507"/>
            <a:ext cx="828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GND Bus</a:t>
            </a:r>
            <a:endParaRPr lang="en-US" sz="1400" dirty="0"/>
          </a:p>
        </p:txBody>
      </p:sp>
      <p:sp>
        <p:nvSpPr>
          <p:cNvPr id="61" name="TextBox 60"/>
          <p:cNvSpPr txBox="1"/>
          <p:nvPr/>
        </p:nvSpPr>
        <p:spPr>
          <a:xfrm>
            <a:off x="6947881" y="2621026"/>
            <a:ext cx="403476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N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62" name="TextBox 61"/>
          <p:cNvSpPr txBox="1"/>
          <p:nvPr/>
        </p:nvSpPr>
        <p:spPr>
          <a:xfrm>
            <a:off x="1264593" y="5263848"/>
            <a:ext cx="403476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</a:t>
            </a:r>
            <a:r>
              <a:rPr lang="en-US" sz="1400" dirty="0"/>
              <a:t>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001575" y="2153795"/>
            <a:ext cx="403476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N3</a:t>
            </a:r>
            <a:endParaRPr lang="en-US" sz="1400" dirty="0"/>
          </a:p>
        </p:txBody>
      </p:sp>
      <p:sp>
        <p:nvSpPr>
          <p:cNvPr id="64" name="TextBox 63"/>
          <p:cNvSpPr txBox="1"/>
          <p:nvPr/>
        </p:nvSpPr>
        <p:spPr>
          <a:xfrm>
            <a:off x="331662" y="4943617"/>
            <a:ext cx="403476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N4</a:t>
            </a:r>
            <a:endParaRPr lang="en-US" sz="1400" dirty="0"/>
          </a:p>
        </p:txBody>
      </p:sp>
      <p:sp>
        <p:nvSpPr>
          <p:cNvPr id="65" name="TextBox 64"/>
          <p:cNvSpPr txBox="1"/>
          <p:nvPr/>
        </p:nvSpPr>
        <p:spPr>
          <a:xfrm>
            <a:off x="2822117" y="3715450"/>
            <a:ext cx="48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SDA</a:t>
            </a:r>
            <a:endParaRPr lang="en-US" sz="1400" dirty="0"/>
          </a:p>
        </p:txBody>
      </p:sp>
      <p:sp>
        <p:nvSpPr>
          <p:cNvPr id="66" name="TextBox 65"/>
          <p:cNvSpPr txBox="1"/>
          <p:nvPr/>
        </p:nvSpPr>
        <p:spPr>
          <a:xfrm>
            <a:off x="2831616" y="4308431"/>
            <a:ext cx="4519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SCL</a:t>
            </a:r>
            <a:endParaRPr lang="en-US" sz="1400" dirty="0"/>
          </a:p>
        </p:txBody>
      </p:sp>
      <p:sp>
        <p:nvSpPr>
          <p:cNvPr id="67" name="TextBox 66"/>
          <p:cNvSpPr txBox="1"/>
          <p:nvPr/>
        </p:nvSpPr>
        <p:spPr>
          <a:xfrm>
            <a:off x="3651295" y="2493948"/>
            <a:ext cx="403476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N5</a:t>
            </a:r>
            <a:endParaRPr lang="en-US" sz="1400" dirty="0"/>
          </a:p>
        </p:txBody>
      </p:sp>
      <p:sp>
        <p:nvSpPr>
          <p:cNvPr id="68" name="TextBox 67"/>
          <p:cNvSpPr txBox="1"/>
          <p:nvPr/>
        </p:nvSpPr>
        <p:spPr>
          <a:xfrm>
            <a:off x="3453779" y="4417091"/>
            <a:ext cx="403476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N6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28660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MQTT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© 2017 Jeff Fischer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>
            <a:off x="4068576" y="2425169"/>
            <a:ext cx="1629327" cy="319422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Broker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594314" y="3279610"/>
            <a:ext cx="645254" cy="663480"/>
            <a:chOff x="4840060" y="4169616"/>
            <a:chExt cx="645254" cy="663480"/>
          </a:xfrm>
        </p:grpSpPr>
        <p:grpSp>
          <p:nvGrpSpPr>
            <p:cNvPr id="11" name="Group 10"/>
            <p:cNvGrpSpPr/>
            <p:nvPr/>
          </p:nvGrpSpPr>
          <p:grpSpPr>
            <a:xfrm>
              <a:off x="4840060" y="4169616"/>
              <a:ext cx="599018" cy="395395"/>
              <a:chOff x="4840060" y="4169616"/>
              <a:chExt cx="599018" cy="395395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4840060" y="4169616"/>
                <a:ext cx="599018" cy="39539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/>
              <p:cNvCxnSpPr/>
              <p:nvPr/>
            </p:nvCxnSpPr>
            <p:spPr>
              <a:xfrm>
                <a:off x="5295313" y="4169616"/>
                <a:ext cx="0" cy="3953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5131906" y="4169616"/>
                <a:ext cx="0" cy="3953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968499" y="4169616"/>
                <a:ext cx="0" cy="3953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840060" y="4525319"/>
              <a:ext cx="6452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Topic1</a:t>
              </a:r>
              <a:endParaRPr lang="en-US" sz="14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594314" y="4023598"/>
            <a:ext cx="645254" cy="663480"/>
            <a:chOff x="4840060" y="4169616"/>
            <a:chExt cx="645254" cy="663480"/>
          </a:xfrm>
        </p:grpSpPr>
        <p:grpSp>
          <p:nvGrpSpPr>
            <p:cNvPr id="15" name="Group 14"/>
            <p:cNvGrpSpPr/>
            <p:nvPr/>
          </p:nvGrpSpPr>
          <p:grpSpPr>
            <a:xfrm>
              <a:off x="4840060" y="4169616"/>
              <a:ext cx="599018" cy="395395"/>
              <a:chOff x="4840060" y="4169616"/>
              <a:chExt cx="599018" cy="395395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4840060" y="4169616"/>
                <a:ext cx="599018" cy="39539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>
                <a:off x="5295313" y="4169616"/>
                <a:ext cx="0" cy="3953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131906" y="4169616"/>
                <a:ext cx="0" cy="3953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4968499" y="4169616"/>
                <a:ext cx="0" cy="3953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4840060" y="4525319"/>
              <a:ext cx="6452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Topic2</a:t>
              </a:r>
              <a:endParaRPr lang="en-US" sz="1400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603714" y="5135812"/>
            <a:ext cx="5879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. . .</a:t>
            </a:r>
            <a:endParaRPr lang="en-US" sz="2600" dirty="0"/>
          </a:p>
        </p:txBody>
      </p:sp>
      <p:sp>
        <p:nvSpPr>
          <p:cNvPr id="22" name="Rectangle 21"/>
          <p:cNvSpPr/>
          <p:nvPr/>
        </p:nvSpPr>
        <p:spPr>
          <a:xfrm>
            <a:off x="1138133" y="1905083"/>
            <a:ext cx="958428" cy="6829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Client-A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138133" y="3426757"/>
            <a:ext cx="958428" cy="6829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Client-B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38133" y="5097078"/>
            <a:ext cx="958428" cy="68295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800000"/>
                </a:solidFill>
              </a:rPr>
              <a:t>Client-C</a:t>
            </a:r>
            <a:endParaRPr lang="en-US" dirty="0">
              <a:solidFill>
                <a:srgbClr val="800000"/>
              </a:solidFill>
            </a:endParaRPr>
          </a:p>
        </p:txBody>
      </p:sp>
      <p:cxnSp>
        <p:nvCxnSpPr>
          <p:cNvPr id="27" name="Straight Arrow Connector 26"/>
          <p:cNvCxnSpPr>
            <a:stCxn id="22" idx="3"/>
          </p:cNvCxnSpPr>
          <p:nvPr/>
        </p:nvCxnSpPr>
        <p:spPr>
          <a:xfrm>
            <a:off x="2096561" y="2246560"/>
            <a:ext cx="2497753" cy="118019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3" idx="3"/>
            <a:endCxn id="6" idx="1"/>
          </p:cNvCxnSpPr>
          <p:nvPr/>
        </p:nvCxnSpPr>
        <p:spPr>
          <a:xfrm flipV="1">
            <a:off x="2096561" y="3477308"/>
            <a:ext cx="2497753" cy="2909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17" idx="1"/>
          </p:cNvCxnSpPr>
          <p:nvPr/>
        </p:nvCxnSpPr>
        <p:spPr>
          <a:xfrm flipV="1">
            <a:off x="2096561" y="4221296"/>
            <a:ext cx="2497753" cy="1063759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6741591" y="2803713"/>
            <a:ext cx="958428" cy="6829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Client-D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37" name="Straight Arrow Connector 36"/>
          <p:cNvCxnSpPr>
            <a:stCxn id="6" idx="3"/>
            <a:endCxn id="35" idx="1"/>
          </p:cNvCxnSpPr>
          <p:nvPr/>
        </p:nvCxnSpPr>
        <p:spPr>
          <a:xfrm flipV="1">
            <a:off x="5193332" y="3145190"/>
            <a:ext cx="1548259" cy="3321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6741591" y="5097078"/>
            <a:ext cx="958428" cy="68295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800000"/>
                </a:solidFill>
              </a:rPr>
              <a:t>Client-F</a:t>
            </a:r>
            <a:endParaRPr lang="en-US" dirty="0">
              <a:solidFill>
                <a:srgbClr val="80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4594314" y="4732771"/>
            <a:ext cx="645254" cy="663480"/>
            <a:chOff x="4840060" y="4169616"/>
            <a:chExt cx="645254" cy="663480"/>
          </a:xfrm>
        </p:grpSpPr>
        <p:grpSp>
          <p:nvGrpSpPr>
            <p:cNvPr id="40" name="Group 39"/>
            <p:cNvGrpSpPr/>
            <p:nvPr/>
          </p:nvGrpSpPr>
          <p:grpSpPr>
            <a:xfrm>
              <a:off x="4840060" y="4169616"/>
              <a:ext cx="599018" cy="395395"/>
              <a:chOff x="4840060" y="4169616"/>
              <a:chExt cx="599018" cy="395395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4840060" y="4169616"/>
                <a:ext cx="599018" cy="39539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5295313" y="4169616"/>
                <a:ext cx="0" cy="3953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5131906" y="4169616"/>
                <a:ext cx="0" cy="3953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4968499" y="4169616"/>
                <a:ext cx="0" cy="3953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/>
            <p:cNvSpPr txBox="1"/>
            <p:nvPr/>
          </p:nvSpPr>
          <p:spPr>
            <a:xfrm>
              <a:off x="4840060" y="4525319"/>
              <a:ext cx="6452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Topic3</a:t>
              </a:r>
              <a:endParaRPr lang="en-US" sz="1400" dirty="0"/>
            </a:p>
          </p:txBody>
        </p:sp>
      </p:grpSp>
      <p:cxnSp>
        <p:nvCxnSpPr>
          <p:cNvPr id="47" name="Straight Arrow Connector 46"/>
          <p:cNvCxnSpPr>
            <a:stCxn id="42" idx="1"/>
          </p:cNvCxnSpPr>
          <p:nvPr/>
        </p:nvCxnSpPr>
        <p:spPr>
          <a:xfrm flipH="1">
            <a:off x="2096561" y="4930469"/>
            <a:ext cx="2497753" cy="697786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5193333" y="4221296"/>
            <a:ext cx="1548259" cy="1063759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5193333" y="4930470"/>
            <a:ext cx="1548258" cy="697785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815382" y="2318452"/>
            <a:ext cx="669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Publish</a:t>
            </a:r>
            <a:endParaRPr lang="en-US" sz="1400" dirty="0"/>
          </a:p>
        </p:txBody>
      </p:sp>
      <p:sp>
        <p:nvSpPr>
          <p:cNvPr id="53" name="TextBox 52"/>
          <p:cNvSpPr txBox="1"/>
          <p:nvPr/>
        </p:nvSpPr>
        <p:spPr>
          <a:xfrm>
            <a:off x="2480745" y="3339520"/>
            <a:ext cx="669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Publish</a:t>
            </a:r>
            <a:endParaRPr lang="en-US" sz="1400" dirty="0"/>
          </a:p>
        </p:txBody>
      </p:sp>
      <p:sp>
        <p:nvSpPr>
          <p:cNvPr id="54" name="TextBox 53"/>
          <p:cNvSpPr txBox="1"/>
          <p:nvPr/>
        </p:nvSpPr>
        <p:spPr>
          <a:xfrm>
            <a:off x="2851323" y="4439211"/>
            <a:ext cx="669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800000"/>
                </a:solidFill>
              </a:rPr>
              <a:t>Publish</a:t>
            </a:r>
            <a:endParaRPr lang="en-US" sz="1400" dirty="0">
              <a:solidFill>
                <a:srgbClr val="80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97619" y="5435199"/>
            <a:ext cx="868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800000"/>
                </a:solidFill>
              </a:rPr>
              <a:t>Subscribe</a:t>
            </a:r>
            <a:endParaRPr lang="en-US" sz="1400" dirty="0">
              <a:solidFill>
                <a:srgbClr val="80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799112" y="5474366"/>
            <a:ext cx="669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800000"/>
                </a:solidFill>
              </a:rPr>
              <a:t>Publish</a:t>
            </a:r>
            <a:endParaRPr lang="en-US" sz="1400" dirty="0">
              <a:solidFill>
                <a:srgbClr val="80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764819" y="2876010"/>
            <a:ext cx="868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Subscribe</a:t>
            </a:r>
            <a:endParaRPr lang="en-US" sz="1400" dirty="0"/>
          </a:p>
        </p:txBody>
      </p:sp>
      <p:sp>
        <p:nvSpPr>
          <p:cNvPr id="58" name="TextBox 57"/>
          <p:cNvSpPr txBox="1"/>
          <p:nvPr/>
        </p:nvSpPr>
        <p:spPr>
          <a:xfrm>
            <a:off x="6033899" y="4618978"/>
            <a:ext cx="868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800000"/>
                </a:solidFill>
              </a:rPr>
              <a:t>Subscribe</a:t>
            </a:r>
            <a:endParaRPr lang="en-US" sz="1400" dirty="0">
              <a:solidFill>
                <a:srgbClr val="800000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741591" y="3724813"/>
            <a:ext cx="958428" cy="6829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Client-E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63" name="Straight Arrow Connector 62"/>
          <p:cNvCxnSpPr>
            <a:endCxn id="62" idx="1"/>
          </p:cNvCxnSpPr>
          <p:nvPr/>
        </p:nvCxnSpPr>
        <p:spPr>
          <a:xfrm>
            <a:off x="5188366" y="3563807"/>
            <a:ext cx="1553225" cy="50248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5799112" y="3521116"/>
            <a:ext cx="868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Subscribe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55827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Server.py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© </a:t>
            </a:r>
            <a:r>
              <a:rPr lang="de-DE" dirty="0" smtClean="0"/>
              <a:t>2017 </a:t>
            </a:r>
            <a:r>
              <a:rPr lang="de-DE" dirty="0" smtClean="0"/>
              <a:t>Jeff Fischer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464767" y="2090924"/>
            <a:ext cx="1079500" cy="8890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MQTT</a:t>
            </a:r>
          </a:p>
          <a:p>
            <a:pPr algn="ctr"/>
            <a:r>
              <a:rPr lang="en-US" sz="1400" dirty="0" smtClean="0"/>
              <a:t>Adapter</a:t>
            </a:r>
            <a:endParaRPr lang="en-US" sz="1400" dirty="0"/>
          </a:p>
        </p:txBody>
      </p:sp>
      <p:sp>
        <p:nvSpPr>
          <p:cNvPr id="26" name="Rounded Rectangle 25"/>
          <p:cNvSpPr/>
          <p:nvPr/>
        </p:nvSpPr>
        <p:spPr>
          <a:xfrm>
            <a:off x="2108307" y="2090924"/>
            <a:ext cx="1079500" cy="889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Map</a:t>
            </a:r>
          </a:p>
          <a:p>
            <a:pPr algn="ctr"/>
            <a:r>
              <a:rPr lang="en-US" sz="1400" dirty="0" smtClean="0"/>
              <a:t>to</a:t>
            </a:r>
          </a:p>
          <a:p>
            <a:pPr algn="ctr"/>
            <a:r>
              <a:rPr lang="en-US" sz="1400" dirty="0" smtClean="0"/>
              <a:t>UTF8</a:t>
            </a:r>
            <a:endParaRPr lang="en-US" sz="1400" dirty="0"/>
          </a:p>
        </p:txBody>
      </p:sp>
      <p:sp>
        <p:nvSpPr>
          <p:cNvPr id="27" name="Rounded Rectangle 26"/>
          <p:cNvSpPr/>
          <p:nvPr/>
        </p:nvSpPr>
        <p:spPr>
          <a:xfrm>
            <a:off x="3607014" y="2090924"/>
            <a:ext cx="1079500" cy="889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Parse</a:t>
            </a:r>
          </a:p>
          <a:p>
            <a:pPr algn="ctr"/>
            <a:r>
              <a:rPr lang="en-US" sz="1400" dirty="0" smtClean="0"/>
              <a:t>JSON</a:t>
            </a:r>
            <a:endParaRPr lang="en-US" sz="1400" dirty="0"/>
          </a:p>
        </p:txBody>
      </p:sp>
      <p:sp>
        <p:nvSpPr>
          <p:cNvPr id="28" name="Rounded Rectangle 27"/>
          <p:cNvSpPr/>
          <p:nvPr/>
        </p:nvSpPr>
        <p:spPr>
          <a:xfrm>
            <a:off x="5105721" y="2090924"/>
            <a:ext cx="1079500" cy="889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Overwrite</a:t>
            </a:r>
          </a:p>
          <a:p>
            <a:pPr algn="ctr"/>
            <a:r>
              <a:rPr lang="en-US" sz="1400" dirty="0" smtClean="0"/>
              <a:t>timestamp</a:t>
            </a:r>
            <a:endParaRPr lang="en-US" sz="1400" dirty="0" smtClean="0"/>
          </a:p>
        </p:txBody>
      </p:sp>
      <p:sp>
        <p:nvSpPr>
          <p:cNvPr id="29" name="Rounded Rectangle 28"/>
          <p:cNvSpPr/>
          <p:nvPr/>
        </p:nvSpPr>
        <p:spPr>
          <a:xfrm>
            <a:off x="6604429" y="2090924"/>
            <a:ext cx="1079500" cy="889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Write to</a:t>
            </a:r>
          </a:p>
          <a:p>
            <a:pPr algn="ctr"/>
            <a:r>
              <a:rPr lang="en-US" sz="1400" dirty="0" smtClean="0"/>
              <a:t>CSV</a:t>
            </a:r>
          </a:p>
          <a:p>
            <a:pPr algn="ctr"/>
            <a:r>
              <a:rPr lang="en-US" sz="1400" dirty="0" smtClean="0"/>
              <a:t>file</a:t>
            </a:r>
            <a:endParaRPr lang="en-US" sz="1400" dirty="0"/>
          </a:p>
        </p:txBody>
      </p:sp>
      <p:cxnSp>
        <p:nvCxnSpPr>
          <p:cNvPr id="34" name="Straight Arrow Connector 33"/>
          <p:cNvCxnSpPr>
            <a:stCxn id="25" idx="3"/>
            <a:endCxn id="26" idx="1"/>
          </p:cNvCxnSpPr>
          <p:nvPr/>
        </p:nvCxnSpPr>
        <p:spPr>
          <a:xfrm>
            <a:off x="1544267" y="2535424"/>
            <a:ext cx="5640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6" idx="3"/>
            <a:endCxn id="27" idx="1"/>
          </p:cNvCxnSpPr>
          <p:nvPr/>
        </p:nvCxnSpPr>
        <p:spPr>
          <a:xfrm>
            <a:off x="3187807" y="2535424"/>
            <a:ext cx="4192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7" idx="3"/>
            <a:endCxn id="28" idx="1"/>
          </p:cNvCxnSpPr>
          <p:nvPr/>
        </p:nvCxnSpPr>
        <p:spPr>
          <a:xfrm>
            <a:off x="4686514" y="2535424"/>
            <a:ext cx="4192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8" idx="3"/>
            <a:endCxn id="29" idx="1"/>
          </p:cNvCxnSpPr>
          <p:nvPr/>
        </p:nvCxnSpPr>
        <p:spPr>
          <a:xfrm>
            <a:off x="6185221" y="2535424"/>
            <a:ext cx="4192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118222" y="2401940"/>
            <a:ext cx="139170" cy="266967"/>
          </a:xfrm>
          <a:prstGeom prst="rect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648250" y="2420856"/>
            <a:ext cx="139170" cy="266967"/>
          </a:xfrm>
          <a:prstGeom prst="rect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115636" y="2401684"/>
            <a:ext cx="139170" cy="266967"/>
          </a:xfrm>
          <a:prstGeom prst="rect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5400000">
            <a:off x="3431427" y="2431797"/>
            <a:ext cx="217482" cy="207254"/>
          </a:xfrm>
          <a:prstGeom prst="triangle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 rot="5400000">
            <a:off x="1922768" y="2434003"/>
            <a:ext cx="217482" cy="207254"/>
          </a:xfrm>
          <a:prstGeom prst="triangle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/>
          <p:cNvSpPr/>
          <p:nvPr/>
        </p:nvSpPr>
        <p:spPr>
          <a:xfrm rot="5400000">
            <a:off x="4941275" y="2440474"/>
            <a:ext cx="217482" cy="207254"/>
          </a:xfrm>
          <a:prstGeom prst="triangle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/>
          <p:cNvSpPr/>
          <p:nvPr/>
        </p:nvSpPr>
        <p:spPr>
          <a:xfrm rot="5400000">
            <a:off x="6457339" y="2440474"/>
            <a:ext cx="217482" cy="207254"/>
          </a:xfrm>
          <a:prstGeom prst="triangle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63093" y="4097726"/>
            <a:ext cx="71789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1600" dirty="0" smtClean="0">
                <a:latin typeface="Consolas"/>
                <a:cs typeface="Consolas"/>
              </a:rPr>
              <a:t>mqtt.select</a:t>
            </a:r>
            <a:r>
              <a:rPr lang="mr-IN" sz="1600" dirty="0">
                <a:latin typeface="Consolas"/>
                <a:cs typeface="Consolas"/>
              </a:rPr>
              <a:t>(lambda m:(m.payload).decode('utf-8'))\</a:t>
            </a:r>
          </a:p>
          <a:p>
            <a:r>
              <a:rPr lang="mr-IN" sz="1600" dirty="0">
                <a:latin typeface="Consolas"/>
                <a:cs typeface="Consolas"/>
              </a:rPr>
              <a:t>    </a:t>
            </a:r>
            <a:r>
              <a:rPr lang="mr-IN" sz="1600" dirty="0" smtClean="0">
                <a:latin typeface="Consolas"/>
                <a:cs typeface="Consolas"/>
              </a:rPr>
              <a:t>.</a:t>
            </a:r>
            <a:r>
              <a:rPr lang="mr-IN" sz="1600" dirty="0">
                <a:latin typeface="Consolas"/>
                <a:cs typeface="Consolas"/>
              </a:rPr>
              <a:t>from_json(constructor=SensorEvent)\</a:t>
            </a:r>
          </a:p>
          <a:p>
            <a:r>
              <a:rPr lang="mr-IN" sz="1600" dirty="0">
                <a:latin typeface="Consolas"/>
                <a:cs typeface="Consolas"/>
              </a:rPr>
              <a:t>    </a:t>
            </a:r>
            <a:r>
              <a:rPr lang="mr-IN" sz="1600" dirty="0" smtClean="0">
                <a:latin typeface="Consolas"/>
                <a:cs typeface="Consolas"/>
              </a:rPr>
              <a:t>.</a:t>
            </a:r>
            <a:r>
              <a:rPr lang="mr-IN" sz="1600" dirty="0">
                <a:latin typeface="Consolas"/>
                <a:cs typeface="Consolas"/>
              </a:rPr>
              <a:t>select(lambda evt: SensorEvent(sensor_id=evt.sensor_id,</a:t>
            </a:r>
          </a:p>
          <a:p>
            <a:r>
              <a:rPr lang="mr-IN" sz="1600" dirty="0">
                <a:latin typeface="Consolas"/>
                <a:cs typeface="Consolas"/>
              </a:rPr>
              <a:t>                                    </a:t>
            </a:r>
            <a:r>
              <a:rPr lang="mr-IN" sz="1600" dirty="0" smtClean="0">
                <a:latin typeface="Consolas"/>
                <a:cs typeface="Consolas"/>
              </a:rPr>
              <a:t>ts</a:t>
            </a:r>
            <a:r>
              <a:rPr lang="mr-IN" sz="1600" dirty="0">
                <a:latin typeface="Consolas"/>
                <a:cs typeface="Consolas"/>
              </a:rPr>
              <a:t>=time.time(),</a:t>
            </a:r>
          </a:p>
          <a:p>
            <a:r>
              <a:rPr lang="mr-IN" sz="1600" dirty="0">
                <a:latin typeface="Consolas"/>
                <a:cs typeface="Consolas"/>
              </a:rPr>
              <a:t>                                    </a:t>
            </a:r>
            <a:r>
              <a:rPr lang="mr-IN" sz="1600" dirty="0" smtClean="0">
                <a:latin typeface="Consolas"/>
                <a:cs typeface="Consolas"/>
              </a:rPr>
              <a:t>val</a:t>
            </a:r>
            <a:r>
              <a:rPr lang="mr-IN" sz="1600" dirty="0">
                <a:latin typeface="Consolas"/>
                <a:cs typeface="Consolas"/>
              </a:rPr>
              <a:t>=evt.val)</a:t>
            </a:r>
            <a:r>
              <a:rPr lang="mr-IN" sz="1600" dirty="0" smtClean="0">
                <a:latin typeface="Consolas"/>
                <a:cs typeface="Consolas"/>
              </a:rPr>
              <a:t>)</a:t>
            </a:r>
            <a:r>
              <a:rPr lang="en-US" sz="1600" dirty="0" smtClean="0">
                <a:latin typeface="Consolas"/>
                <a:cs typeface="Consolas"/>
              </a:rPr>
              <a:t>\</a:t>
            </a:r>
            <a:endParaRPr lang="mr-IN" sz="1600" dirty="0">
              <a:latin typeface="Consolas"/>
              <a:cs typeface="Consolas"/>
            </a:endParaRPr>
          </a:p>
          <a:p>
            <a:r>
              <a:rPr lang="en-US" sz="1600" dirty="0" smtClean="0">
                <a:latin typeface="Consolas"/>
                <a:cs typeface="Consolas"/>
              </a:rPr>
              <a:t>    </a:t>
            </a:r>
            <a:r>
              <a:rPr lang="mr-IN" sz="1600" dirty="0" smtClean="0">
                <a:latin typeface="Consolas"/>
                <a:cs typeface="Consolas"/>
              </a:rPr>
              <a:t>.csv_writer</a:t>
            </a:r>
            <a:r>
              <a:rPr lang="mr-IN" sz="1600" dirty="0">
                <a:latin typeface="Consolas"/>
                <a:cs typeface="Consolas"/>
              </a:rPr>
              <a:t>(filename)</a:t>
            </a:r>
            <a:endParaRPr lang="en-US" sz="16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601839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7886C9C-DC18-4195-8FD5-A50AA931D419}" type="slidenum">
              <a:rPr lang="en-US" smtClean="0"/>
              <a:pPr algn="r"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© 2016 Jeff Fischer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1560" y="3685825"/>
            <a:ext cx="793953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/>
              <a:t>More information</a:t>
            </a:r>
          </a:p>
          <a:p>
            <a:r>
              <a:rPr lang="en-US" b="1" dirty="0" smtClean="0"/>
              <a:t>Email: </a:t>
            </a:r>
            <a:r>
              <a:rPr lang="en-US" dirty="0" err="1" smtClean="0"/>
              <a:t>jeff@data-</a:t>
            </a:r>
            <a:r>
              <a:rPr lang="en-US" dirty="0" err="1" smtClean="0"/>
              <a:t>ken.org</a:t>
            </a:r>
            <a:endParaRPr lang="en-US" dirty="0" smtClean="0"/>
          </a:p>
          <a:p>
            <a:r>
              <a:rPr lang="en-US" b="1" dirty="0" err="1" smtClean="0"/>
              <a:t>Hackathon</a:t>
            </a:r>
            <a:r>
              <a:rPr lang="en-US" b="1" dirty="0"/>
              <a:t> Tutorial:</a:t>
            </a:r>
            <a:r>
              <a:rPr lang="en-US" dirty="0"/>
              <a:t> https://</a:t>
            </a:r>
            <a:r>
              <a:rPr lang="en-US" dirty="0" err="1"/>
              <a:t>readthedocs.org</a:t>
            </a:r>
            <a:r>
              <a:rPr lang="en-US" dirty="0"/>
              <a:t>/search/?q=</a:t>
            </a:r>
            <a:r>
              <a:rPr lang="en-US" dirty="0" err="1"/>
              <a:t>micropython-iot-hackathon</a:t>
            </a:r>
            <a:endParaRPr lang="en-US" dirty="0" smtClean="0"/>
          </a:p>
          <a:p>
            <a:r>
              <a:rPr lang="en-US" b="1" dirty="0" smtClean="0"/>
              <a:t>Website and blog: </a:t>
            </a:r>
            <a:r>
              <a:rPr lang="en-US" dirty="0" smtClean="0"/>
              <a:t>https://data-</a:t>
            </a:r>
            <a:r>
              <a:rPr lang="en-US" dirty="0" err="1" smtClean="0"/>
              <a:t>ken.org</a:t>
            </a:r>
            <a:endParaRPr lang="en-US" dirty="0" smtClean="0"/>
          </a:p>
          <a:p>
            <a:pPr>
              <a:spcBef>
                <a:spcPts val="600"/>
              </a:spcBef>
            </a:pPr>
            <a:r>
              <a:rPr lang="en-US" b="1" dirty="0" err="1" smtClean="0"/>
              <a:t>AntEvents</a:t>
            </a:r>
            <a:r>
              <a:rPr lang="en-US" b="1" dirty="0"/>
              <a:t>: </a:t>
            </a: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mpi-sws-rse</a:t>
            </a:r>
            <a:r>
              <a:rPr lang="en-US" dirty="0"/>
              <a:t>/</a:t>
            </a:r>
            <a:r>
              <a:rPr lang="en-US" dirty="0" err="1"/>
              <a:t>antevents</a:t>
            </a:r>
            <a:r>
              <a:rPr lang="en-US" dirty="0"/>
              <a:t>-</a:t>
            </a:r>
            <a:r>
              <a:rPr lang="en-US" dirty="0" smtClean="0"/>
              <a:t>python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813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Tonight’s Agenda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Overview lecture</a:t>
            </a:r>
            <a:endParaRPr lang="en-US" dirty="0" smtClean="0"/>
          </a:p>
          <a:p>
            <a:r>
              <a:rPr lang="en-US" dirty="0" smtClean="0"/>
              <a:t>Build and test system (hardware and software)</a:t>
            </a:r>
            <a:endParaRPr lang="en-US" dirty="0" smtClean="0"/>
          </a:p>
          <a:p>
            <a:r>
              <a:rPr lang="en-US" dirty="0" smtClean="0"/>
              <a:t>Additional projects (if time permits)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5366" y="6613524"/>
            <a:ext cx="408830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© 2016 Jeff Fischer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57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Python for </a:t>
            </a:r>
            <a:r>
              <a:rPr lang="en-US" dirty="0" err="1" smtClean="0"/>
              <a:t>IoT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High-level, easy to prototype ideas and explore options</a:t>
            </a:r>
          </a:p>
          <a:p>
            <a:r>
              <a:rPr lang="en-US" dirty="0" smtClean="0"/>
              <a:t>Runs on embedded devices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Python data analysis ecosystem</a:t>
            </a:r>
          </a:p>
          <a:p>
            <a:pPr marL="365760" lvl="1" indent="0">
              <a:buNone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© </a:t>
            </a:r>
            <a:r>
              <a:rPr lang="de-DE" dirty="0" smtClean="0"/>
              <a:t>2017 </a:t>
            </a:r>
            <a:r>
              <a:rPr lang="de-DE" dirty="0" smtClean="0"/>
              <a:t>Jeff Fischer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859691" y="4720491"/>
            <a:ext cx="7476978" cy="1897258"/>
            <a:chOff x="859691" y="4720491"/>
            <a:chExt cx="7476978" cy="189725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7615" y="4720491"/>
              <a:ext cx="976924" cy="547077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859691" y="5267568"/>
              <a:ext cx="22183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Array and matrix processing</a:t>
              </a:r>
              <a:endParaRPr lang="en-US" sz="1400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43030" y="4838230"/>
              <a:ext cx="1766277" cy="35899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317633" y="5197229"/>
              <a:ext cx="22795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High level data analysis tools</a:t>
              </a:r>
              <a:endParaRPr lang="en-US" sz="1400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79307" y="4838230"/>
              <a:ext cx="947615" cy="35899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232770" y="5258820"/>
              <a:ext cx="21038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Numerical analysis routines</a:t>
              </a:r>
              <a:endParaRPr lang="en-US" sz="1400" dirty="0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1364761" y="5769374"/>
              <a:ext cx="2310428" cy="848375"/>
              <a:chOff x="1364761" y="5769374"/>
              <a:chExt cx="2310428" cy="848375"/>
            </a:xfrm>
          </p:grpSpPr>
          <p:pic>
            <p:nvPicPr>
              <p:cNvPr id="13" name="Picture 12" descr="scikit.jp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64761" y="5769374"/>
                <a:ext cx="961366" cy="522009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2480969" y="5922051"/>
                <a:ext cx="11942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r>
                  <a:rPr lang="en-US" dirty="0" smtClean="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HMMLearn</a:t>
                </a:r>
                <a:endParaRPr lang="en-US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770165" y="6309972"/>
                <a:ext cx="142160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 smtClean="0"/>
                  <a:t>Machine learning</a:t>
                </a:r>
                <a:endParaRPr lang="en-US" sz="1400" dirty="0"/>
              </a:p>
            </p:txBody>
          </p:sp>
        </p:grpSp>
      </p:grpSp>
      <p:pic>
        <p:nvPicPr>
          <p:cNvPr id="18" name="Picture 17" descr="images.jpe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0165" y="3111498"/>
            <a:ext cx="1644162" cy="967155"/>
          </a:xfrm>
          <a:prstGeom prst="rect">
            <a:avLst/>
          </a:prstGeom>
        </p:spPr>
      </p:pic>
      <p:pic>
        <p:nvPicPr>
          <p:cNvPr id="19" name="Picture 18" descr="2821-01.jp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5352" y="3302215"/>
            <a:ext cx="1036263" cy="77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55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Electronics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© 2017 Jeff Fischer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006349" y="3714313"/>
            <a:ext cx="1245956" cy="11262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Power</a:t>
            </a:r>
          </a:p>
          <a:p>
            <a:pPr algn="ctr"/>
            <a:r>
              <a:rPr lang="en-US" dirty="0" smtClean="0"/>
              <a:t>Supply</a:t>
            </a:r>
            <a:endParaRPr lang="en-US" dirty="0"/>
          </a:p>
        </p:txBody>
      </p:sp>
      <p:cxnSp>
        <p:nvCxnSpPr>
          <p:cNvPr id="8" name="Straight Connector 7"/>
          <p:cNvCxnSpPr>
            <a:stCxn id="6" idx="0"/>
          </p:cNvCxnSpPr>
          <p:nvPr/>
        </p:nvCxnSpPr>
        <p:spPr>
          <a:xfrm flipH="1" flipV="1">
            <a:off x="1617347" y="2516148"/>
            <a:ext cx="0" cy="11981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1617347" y="4840589"/>
            <a:ext cx="0" cy="11981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617347" y="2516148"/>
            <a:ext cx="280340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534202" y="3546576"/>
            <a:ext cx="1749130" cy="149770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Circuit</a:t>
            </a:r>
            <a:endParaRPr lang="en-US" dirty="0"/>
          </a:p>
        </p:txBody>
      </p:sp>
      <p:cxnSp>
        <p:nvCxnSpPr>
          <p:cNvPr id="16" name="Straight Connector 15"/>
          <p:cNvCxnSpPr>
            <a:endCxn id="14" idx="0"/>
          </p:cNvCxnSpPr>
          <p:nvPr/>
        </p:nvCxnSpPr>
        <p:spPr>
          <a:xfrm>
            <a:off x="4408767" y="2516148"/>
            <a:ext cx="0" cy="10304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4" idx="2"/>
          </p:cNvCxnSpPr>
          <p:nvPr/>
        </p:nvCxnSpPr>
        <p:spPr>
          <a:xfrm>
            <a:off x="4408767" y="5044283"/>
            <a:ext cx="0" cy="9944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1617347" y="6038754"/>
            <a:ext cx="28034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15658" y="3225170"/>
            <a:ext cx="84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 (Vcc)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30164" y="4943489"/>
            <a:ext cx="921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(GND)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455971" y="2324441"/>
            <a:ext cx="8745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491915" y="1964991"/>
            <a:ext cx="708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Current</a:t>
            </a:r>
            <a:endParaRPr lang="en-US" sz="1400" dirty="0"/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2455971" y="2752419"/>
            <a:ext cx="8745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491918" y="2752419"/>
            <a:ext cx="794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Electrons</a:t>
            </a:r>
            <a:endParaRPr 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5936302" y="2272768"/>
            <a:ext cx="32472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Voltage = Electrical Pressure</a:t>
            </a:r>
          </a:p>
          <a:p>
            <a:r>
              <a:rPr lang="en-US" dirty="0" smtClean="0"/>
              <a:t>Current = Flow of electric charge</a:t>
            </a:r>
          </a:p>
          <a:p>
            <a:r>
              <a:rPr lang="en-US" dirty="0" smtClean="0"/>
              <a:t>Resistance = Difficulty to pass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electric charge</a:t>
            </a:r>
          </a:p>
          <a:p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050075" y="4457176"/>
            <a:ext cx="11872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Ohm’s Law</a:t>
            </a:r>
          </a:p>
          <a:p>
            <a:endParaRPr lang="en-US" dirty="0"/>
          </a:p>
          <a:p>
            <a:r>
              <a:rPr lang="en-US" dirty="0" smtClean="0"/>
              <a:t>V = I R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7116326" y="5511561"/>
            <a:ext cx="10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resistance</a:t>
            </a:r>
            <a:endParaRPr lang="en-US" dirty="0"/>
          </a:p>
        </p:txBody>
      </p:sp>
      <p:cxnSp>
        <p:nvCxnSpPr>
          <p:cNvPr id="43" name="Straight Arrow Connector 42"/>
          <p:cNvCxnSpPr/>
          <p:nvPr/>
        </p:nvCxnSpPr>
        <p:spPr>
          <a:xfrm flipH="1" flipV="1">
            <a:off x="6816819" y="5312822"/>
            <a:ext cx="420463" cy="3305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578051" y="6033293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current</a:t>
            </a:r>
            <a:endParaRPr lang="en-US" dirty="0"/>
          </a:p>
        </p:txBody>
      </p:sp>
      <p:cxnSp>
        <p:nvCxnSpPr>
          <p:cNvPr id="47" name="Straight Arrow Connector 46"/>
          <p:cNvCxnSpPr/>
          <p:nvPr/>
        </p:nvCxnSpPr>
        <p:spPr>
          <a:xfrm flipH="1" flipV="1">
            <a:off x="6567225" y="5346293"/>
            <a:ext cx="249594" cy="776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529780" y="6001027"/>
            <a:ext cx="88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voltage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5936302" y="5346294"/>
            <a:ext cx="243937" cy="776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464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Logic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© 2017 Jeff Fischer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3102911" y="2012919"/>
            <a:ext cx="11980" cy="37742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839342" y="5643360"/>
            <a:ext cx="49119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98231" y="1828253"/>
            <a:ext cx="91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Voltage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761111" y="1725358"/>
            <a:ext cx="0" cy="4722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869294" y="4969033"/>
            <a:ext cx="49119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869294" y="2500805"/>
            <a:ext cx="49119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869294" y="2988691"/>
            <a:ext cx="49119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30602" y="2280193"/>
            <a:ext cx="173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Vcc (5V or 3.3V)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703780" y="5439672"/>
            <a:ext cx="1111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GND (0V)</a:t>
            </a:r>
            <a:endParaRPr lang="en-US" dirty="0"/>
          </a:p>
        </p:txBody>
      </p:sp>
      <p:sp>
        <p:nvSpPr>
          <p:cNvPr id="18" name="Right Brace 17"/>
          <p:cNvSpPr/>
          <p:nvPr/>
        </p:nvSpPr>
        <p:spPr>
          <a:xfrm>
            <a:off x="3582124" y="2500805"/>
            <a:ext cx="227626" cy="48788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/>
          <p:cNvSpPr/>
          <p:nvPr/>
        </p:nvSpPr>
        <p:spPr>
          <a:xfrm>
            <a:off x="3582124" y="4976704"/>
            <a:ext cx="227626" cy="66665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/>
          <p:cNvSpPr/>
          <p:nvPr/>
        </p:nvSpPr>
        <p:spPr>
          <a:xfrm>
            <a:off x="3582124" y="3127212"/>
            <a:ext cx="227626" cy="174932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123666" y="2512266"/>
            <a:ext cx="1096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 (“1”)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276066" y="5070340"/>
            <a:ext cx="1029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 (“0”)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208890" y="3814903"/>
            <a:ext cx="1421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Noise Margin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856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Overview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© 2017 Jeff Fischer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224733" y="3858093"/>
            <a:ext cx="1844106" cy="8634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1381" y="2659926"/>
            <a:ext cx="744800" cy="6384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33400" y="1857157"/>
            <a:ext cx="2916940" cy="3330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64832" y="4673608"/>
            <a:ext cx="2026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ESP8266 breakout board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200772" y="2159735"/>
            <a:ext cx="1622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TSL2591 Lux Sensor</a:t>
            </a:r>
          </a:p>
          <a:p>
            <a:pPr algn="ctr"/>
            <a:r>
              <a:rPr lang="en-US" sz="1400" dirty="0"/>
              <a:t>b</a:t>
            </a:r>
            <a:r>
              <a:rPr lang="en-US" sz="1400" dirty="0" smtClean="0"/>
              <a:t>reakout board</a:t>
            </a:r>
            <a:endParaRPr lang="en-US" sz="1400" dirty="0"/>
          </a:p>
        </p:txBody>
      </p:sp>
      <p:cxnSp>
        <p:nvCxnSpPr>
          <p:cNvPr id="13" name="Straight Connector 12"/>
          <p:cNvCxnSpPr>
            <a:stCxn id="8" idx="2"/>
          </p:cNvCxnSpPr>
          <p:nvPr/>
        </p:nvCxnSpPr>
        <p:spPr>
          <a:xfrm>
            <a:off x="2003781" y="3298359"/>
            <a:ext cx="0" cy="5597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967841" y="3415536"/>
            <a:ext cx="709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I2C Bus</a:t>
            </a:r>
            <a:endParaRPr lang="en-US" sz="1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l="36292" t="8736" r="35670" b="9150"/>
          <a:stretch/>
        </p:blipFill>
        <p:spPr>
          <a:xfrm>
            <a:off x="5719176" y="4313396"/>
            <a:ext cx="707270" cy="155352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6744934" y="2159735"/>
            <a:ext cx="1689229" cy="156959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PC/Laptop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89983" y="3286377"/>
            <a:ext cx="693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Terminal</a:t>
            </a:r>
          </a:p>
          <a:p>
            <a:r>
              <a:rPr lang="en-US" sz="1200" dirty="0" smtClean="0"/>
              <a:t>session</a:t>
            </a:r>
            <a:endParaRPr lang="en-US" sz="1200" dirty="0"/>
          </a:p>
        </p:txBody>
      </p:sp>
      <p:sp>
        <p:nvSpPr>
          <p:cNvPr id="24" name="Can 23"/>
          <p:cNvSpPr/>
          <p:nvPr/>
        </p:nvSpPr>
        <p:spPr>
          <a:xfrm>
            <a:off x="7619235" y="2802774"/>
            <a:ext cx="754761" cy="73386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MQTT</a:t>
            </a:r>
          </a:p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Broker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19272" y="5910702"/>
            <a:ext cx="1425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WiFi</a:t>
            </a:r>
            <a:r>
              <a:rPr lang="en-US" sz="1400" dirty="0"/>
              <a:t> </a:t>
            </a:r>
            <a:r>
              <a:rPr lang="en-US" sz="1400" dirty="0" smtClean="0"/>
              <a:t>Access Point</a:t>
            </a:r>
          </a:p>
          <a:p>
            <a:r>
              <a:rPr lang="en-US" sz="1400" dirty="0"/>
              <a:t>a</a:t>
            </a:r>
            <a:r>
              <a:rPr lang="en-US" sz="1400" dirty="0" smtClean="0"/>
              <a:t>nd Router</a:t>
            </a:r>
          </a:p>
        </p:txBody>
      </p:sp>
      <p:cxnSp>
        <p:nvCxnSpPr>
          <p:cNvPr id="27" name="Straight Connector 26"/>
          <p:cNvCxnSpPr>
            <a:stCxn id="7" idx="1"/>
          </p:cNvCxnSpPr>
          <p:nvPr/>
        </p:nvCxnSpPr>
        <p:spPr>
          <a:xfrm>
            <a:off x="3068839" y="4289814"/>
            <a:ext cx="8367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3905593" y="3127212"/>
            <a:ext cx="0" cy="11626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905593" y="3124761"/>
            <a:ext cx="3078949" cy="2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micropython_version_promp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738" y="2833986"/>
            <a:ext cx="718689" cy="58155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152177" y="2816984"/>
            <a:ext cx="1425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USB Cable</a:t>
            </a:r>
          </a:p>
        </p:txBody>
      </p:sp>
      <p:cxnSp>
        <p:nvCxnSpPr>
          <p:cNvPr id="38" name="Straight Connector 37"/>
          <p:cNvCxnSpPr>
            <a:stCxn id="7" idx="3"/>
          </p:cNvCxnSpPr>
          <p:nvPr/>
        </p:nvCxnSpPr>
        <p:spPr>
          <a:xfrm flipH="1">
            <a:off x="862585" y="4289814"/>
            <a:ext cx="362148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862585" y="4289814"/>
            <a:ext cx="0" cy="116183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62585" y="5451653"/>
            <a:ext cx="4856591" cy="3594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390506" y="5090156"/>
            <a:ext cx="1576426" cy="140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24" idx="3"/>
          </p:cNvCxnSpPr>
          <p:nvPr/>
        </p:nvCxnSpPr>
        <p:spPr>
          <a:xfrm flipH="1">
            <a:off x="7966932" y="3536639"/>
            <a:ext cx="0" cy="15675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478492" y="5447939"/>
            <a:ext cx="1425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MQTT over WiFi</a:t>
            </a:r>
          </a:p>
        </p:txBody>
      </p:sp>
    </p:spTree>
    <p:extLst>
      <p:ext uri="{BB962C8B-B14F-4D97-AF65-F5344CB8AC3E}">
        <p14:creationId xmlns:p14="http://schemas.microsoft.com/office/powerpoint/2010/main" val="3817619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Hardware Assembly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Firmware and software install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Application to read the sensor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Messaging with MQTT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© 2017 Jeff Fischer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143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© </a:t>
            </a:r>
            <a:r>
              <a:rPr lang="de-DE" dirty="0" smtClean="0"/>
              <a:t>2017 </a:t>
            </a:r>
            <a:r>
              <a:rPr lang="de-DE" dirty="0" smtClean="0"/>
              <a:t>Jeff Fischer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175981" y="1563818"/>
            <a:ext cx="6827942" cy="5049706"/>
            <a:chOff x="1175981" y="1563818"/>
            <a:chExt cx="6827942" cy="5049706"/>
          </a:xfrm>
        </p:grpSpPr>
        <p:pic>
          <p:nvPicPr>
            <p:cNvPr id="4" name="Picture 3" descr="IMG_2699 (1).JP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7" t="4506" r="5411" b="3565"/>
            <a:stretch/>
          </p:blipFill>
          <p:spPr>
            <a:xfrm>
              <a:off x="1175981" y="1563818"/>
              <a:ext cx="6827942" cy="504970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616494" y="6274970"/>
              <a:ext cx="1195159" cy="338554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Breadboard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474611" y="1704608"/>
              <a:ext cx="674083" cy="338554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Wires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512355" y="2491047"/>
              <a:ext cx="1069524" cy="338554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USB Cable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047117" y="5654421"/>
              <a:ext cx="785191" cy="338554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Battery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758811" y="4210990"/>
              <a:ext cx="908923" cy="584776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TSL2591</a:t>
              </a:r>
            </a:p>
            <a:p>
              <a:r>
                <a:rPr lang="en-US" sz="1600" dirty="0" smtClean="0">
                  <a:solidFill>
                    <a:srgbClr val="FF0000"/>
                  </a:solidFill>
                </a:rPr>
                <a:t>Breakout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41996" y="3875407"/>
              <a:ext cx="932567" cy="584776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ESP8266</a:t>
              </a:r>
            </a:p>
            <a:p>
              <a:r>
                <a:rPr lang="en-US" sz="1600" dirty="0" smtClean="0">
                  <a:solidFill>
                    <a:srgbClr val="FF0000"/>
                  </a:solidFill>
                </a:rPr>
                <a:t>Breakout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161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MG_2706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" t="38540" b="1897"/>
          <a:stretch/>
        </p:blipFill>
        <p:spPr>
          <a:xfrm>
            <a:off x="35366" y="2059546"/>
            <a:ext cx="9108634" cy="40847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Tools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© </a:t>
            </a:r>
            <a:r>
              <a:rPr lang="de-DE" dirty="0" smtClean="0"/>
              <a:t>2017 </a:t>
            </a:r>
            <a:r>
              <a:rPr lang="de-DE" dirty="0" smtClean="0"/>
              <a:t>Jeff Fischer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9259" y="3475109"/>
            <a:ext cx="1044276" cy="338554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Multimeter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33622" y="2253820"/>
            <a:ext cx="1325303" cy="338554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Soldering Iron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47178" y="4737375"/>
            <a:ext cx="1399542" cy="338554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Wire Strippers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83931" y="3997306"/>
            <a:ext cx="1226618" cy="338554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Wire Cutters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15577" y="2253820"/>
            <a:ext cx="718967" cy="338554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Solder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75060" y="5289583"/>
            <a:ext cx="1223412" cy="584776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Needle-nose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Pliers</a:t>
            </a:r>
          </a:p>
        </p:txBody>
      </p:sp>
    </p:spTree>
    <p:extLst>
      <p:ext uri="{BB962C8B-B14F-4D97-AF65-F5344CB8AC3E}">
        <p14:creationId xmlns:p14="http://schemas.microsoft.com/office/powerpoint/2010/main" val="37541892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Median.thmx</Template>
  <TotalTime>10315</TotalTime>
  <Words>642</Words>
  <Application>Microsoft Macintosh PowerPoint</Application>
  <PresentationFormat>On-screen Show (4:3)</PresentationFormat>
  <Paragraphs>236</Paragraphs>
  <Slides>17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Median</vt:lpstr>
      <vt:lpstr>MicroPython IoT Hackathon</vt:lpstr>
      <vt:lpstr>Tonight’s Agenda</vt:lpstr>
      <vt:lpstr>Why Python for IoT?</vt:lpstr>
      <vt:lpstr>Basic Electronics</vt:lpstr>
      <vt:lpstr>Digital Logic</vt:lpstr>
      <vt:lpstr>System Overview</vt:lpstr>
      <vt:lpstr>Steps</vt:lpstr>
      <vt:lpstr>Parts</vt:lpstr>
      <vt:lpstr>Recommended Tools</vt:lpstr>
      <vt:lpstr>Breadboards</vt:lpstr>
      <vt:lpstr>System with Adafruit Feather HUZZAH</vt:lpstr>
      <vt:lpstr>Feather HUZZAH: Wiring Diagram</vt:lpstr>
      <vt:lpstr>System with NodeMCU</vt:lpstr>
      <vt:lpstr>NodeMCU: Wiring Diagram</vt:lpstr>
      <vt:lpstr>MQTT</vt:lpstr>
      <vt:lpstr>Server.py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 Events:</dc:title>
  <dc:creator>No Way</dc:creator>
  <cp:lastModifiedBy>Jeff F</cp:lastModifiedBy>
  <cp:revision>194</cp:revision>
  <cp:lastPrinted>2017-01-16T04:38:17Z</cp:lastPrinted>
  <dcterms:created xsi:type="dcterms:W3CDTF">2016-06-02T00:05:22Z</dcterms:created>
  <dcterms:modified xsi:type="dcterms:W3CDTF">2017-01-16T04:38:48Z</dcterms:modified>
</cp:coreProperties>
</file>